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83" r:id="rId3"/>
    <p:sldId id="284" r:id="rId4"/>
    <p:sldId id="280" r:id="rId5"/>
    <p:sldId id="294" r:id="rId6"/>
    <p:sldId id="273" r:id="rId7"/>
    <p:sldId id="295" r:id="rId8"/>
    <p:sldId id="286" r:id="rId9"/>
    <p:sldId id="291" r:id="rId10"/>
    <p:sldId id="282" r:id="rId11"/>
    <p:sldId id="290" r:id="rId12"/>
    <p:sldId id="293" r:id="rId13"/>
    <p:sldId id="288" r:id="rId14"/>
    <p:sldId id="289" r:id="rId15"/>
    <p:sldId id="292" r:id="rId16"/>
    <p:sldId id="263" r:id="rId17"/>
    <p:sldId id="258" r:id="rId18"/>
    <p:sldId id="285" r:id="rId19"/>
    <p:sldId id="25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10" autoAdjust="0"/>
  </p:normalViewPr>
  <p:slideViewPr>
    <p:cSldViewPr snapToGrid="0">
      <p:cViewPr varScale="1">
        <p:scale>
          <a:sx n="78" d="100"/>
          <a:sy n="78" d="100"/>
        </p:scale>
        <p:origin x="1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png>
</file>

<file path=ppt/media/image2.jpeg>
</file>

<file path=ppt/media/image20.png>
</file>

<file path=ppt/media/image25.jpe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ov>
</file>

<file path=ppt/media/media5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A2AF5FFE-13F6-4005-A8DC-3D74F47F0B7A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058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F9C94-370D-45C4-AF7B-564A3871EB16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5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D6EC-9C13-4B1E-8D74-A2C9DC60E119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66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CAABD92D-3B6A-410D-B980-87CAE7B9FC00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9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BA88-B581-4562-AE1C-CC6B3CA69375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14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F09F7D06-66B6-41C5-8FA5-CD7ACC96B639}" type="datetime1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19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B537DD61-F9CE-47F3-ABBD-C06D73839A42}" type="datetime1">
              <a:rPr lang="en-US" smtClean="0"/>
              <a:t>3/9/2022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1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8AAAE-F7AA-4E6B-A3B7-8B46F12BE03E}" type="datetime1">
              <a:rPr lang="en-US" smtClean="0"/>
              <a:t>3/9/2022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9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05152-D11D-4885-9E25-3CF068820E92}" type="datetime1">
              <a:rPr lang="en-US" smtClean="0"/>
              <a:t>3/9/2022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38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8531568-F3BF-464B-B798-39310419FEFD}" type="datetime1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2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725183BF-A09E-4816-914C-73D9D107D447}" type="datetime1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0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BA613-CA70-4972-9090-F077F3F0903C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2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leap.com/fostering-open-collaborative-innovation-for-micro-and-small-technology-based-firms-in-brazil/" TargetMode="Externa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6" name="Picture 3" descr="Abstract background of blue mesh and nodes">
            <a:extLst>
              <a:ext uri="{FF2B5EF4-FFF2-40B4-BE49-F238E27FC236}">
                <a16:creationId xmlns:a16="http://schemas.microsoft.com/office/drawing/2014/main" id="{D2907167-5F64-4FD5-B695-3C76990B6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0" r="-2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The Drive By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5618020" cy="16315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38E5D-08FF-412F-9FF2-7E90B600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8405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3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3" name="Rectangle 13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54" name="Rectangle 138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630BE-B2CD-4315-B187-0E55B8DE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2055" name="!!accent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6" name="Rectangle 1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BAFFD-EC79-41CB-BF61-6F44AE15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06385" y="6356350"/>
            <a:ext cx="25949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r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Dirk Thieme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2824392-6957-46CB-9CA4-C2AA510D62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" b="-2"/>
          <a:stretch/>
        </p:blipFill>
        <p:spPr bwMode="auto">
          <a:xfrm>
            <a:off x="4868487" y="10"/>
            <a:ext cx="732351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B3EC-23F6-42E4-8F67-EF353FC2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907" y="6356350"/>
            <a:ext cx="188311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9570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Servo Controller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7F9C2DAE-CFF3-4DCA-9EC3-EFDA1FC6FA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027" y="625683"/>
            <a:ext cx="5697524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337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Servo Test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G_1983">
            <a:hlinkClick r:id="" action="ppaction://media"/>
            <a:extLst>
              <a:ext uri="{FF2B5EF4-FFF2-40B4-BE49-F238E27FC236}">
                <a16:creationId xmlns:a16="http://schemas.microsoft.com/office/drawing/2014/main" id="{C615EB59-1E68-4C66-B214-0E3559D3D7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53464" y="625683"/>
            <a:ext cx="3068650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34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Seven Segment Display pt. 1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50FFE28D-54F2-46D4-9232-688842D0D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953" y="625683"/>
            <a:ext cx="4991672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18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Seven Segment Display pt. 2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0B9B7C73-0F06-40BE-AA41-9B26AAFC4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923" y="625683"/>
            <a:ext cx="6181733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373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Seven Segment Test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G_1981">
            <a:hlinkClick r:id="" action="ppaction://media"/>
            <a:extLst>
              <a:ext uri="{FF2B5EF4-FFF2-40B4-BE49-F238E27FC236}">
                <a16:creationId xmlns:a16="http://schemas.microsoft.com/office/drawing/2014/main" id="{2A8F2744-67D2-4DAA-851E-CD4450F1C3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53464" y="625683"/>
            <a:ext cx="3068650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540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CCEBED-B962-46A7-8645-B0BFB7E32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Gantt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1A1789-D5FA-4379-927C-4B2D2581A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157" y="127831"/>
            <a:ext cx="7109474" cy="4532288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7FE994-D9CB-4011-A134-B01F3973B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F50AAC4-8D4C-4073-82E6-0D89964BB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92E6B3-890C-4FE0-9C0E-43D01CC73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598" y="4834823"/>
            <a:ext cx="2773680" cy="115824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C3E022F-8B6D-4794-BE6D-0F6DE64E2B73}"/>
              </a:ext>
            </a:extLst>
          </p:cNvPr>
          <p:cNvSpPr/>
          <p:nvPr/>
        </p:nvSpPr>
        <p:spPr>
          <a:xfrm>
            <a:off x="9340645" y="403123"/>
            <a:ext cx="235974" cy="42569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728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2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3" name="Rectangle 132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9C011-62E6-44EE-836D-F14EA8703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Overall Budget</a:t>
            </a:r>
          </a:p>
        </p:txBody>
      </p:sp>
      <p:sp>
        <p:nvSpPr>
          <p:cNvPr id="137" name="Rectangle: Rounded Corners 136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893459-380B-4FC2-858F-57FE72E76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355" y="2139484"/>
            <a:ext cx="8505290" cy="4096512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9A299-D6BA-4D5F-A893-9DE4D1652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EA96-734D-41BD-A278-06631680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92619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BE9A49-F815-4265-B221-5741E4D7E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Labor Hours and Material costs</a:t>
            </a:r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0AC976-71F8-49F7-90D6-3D386981D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72" y="2418736"/>
            <a:ext cx="5596128" cy="3538007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1AC471C-62D3-40B0-9736-1E6302871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10302" y="3257028"/>
            <a:ext cx="5596128" cy="186142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B35C84-26AD-410E-94A5-530F0C128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7C1490-ACAC-4CE0-80E1-5D3BD8B4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5078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C1B4B951-0114-4B38-924F-4025F20EA9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884" r="11760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EE6717-721B-49FB-8D1F-59F2F5373F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02332-FD90-4584-B9DA-7B2991C45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728004" cy="1711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7F8159-B784-471B-A47A-4B8799D711BF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 by Unknown author is licensed under 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9C40FF-8CF1-43A4-99A2-821E9EA9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50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09D7D-8D1A-4C31-9239-0F84FFBDB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>
            <a:normAutofit/>
          </a:bodyPr>
          <a:lstStyle/>
          <a:p>
            <a:r>
              <a:rPr lang="en-US" sz="3200"/>
              <a:t>The Project Description &amp; Objectives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75623C-995B-4FDE-A17E-7365E1A10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5993892" cy="3560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 Using a BASYS board, H bridge board and sensors to make a rover move along a metallic path and identify friendlies and hostiles along its path while also shooting the enemies by firing rubber bands at them</a:t>
            </a:r>
          </a:p>
        </p:txBody>
      </p:sp>
      <p:pic>
        <p:nvPicPr>
          <p:cNvPr id="10" name="Picture 9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5100A47B-AA7F-423B-BFA3-49085EF412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" r="9584"/>
          <a:stretch/>
        </p:blipFill>
        <p:spPr>
          <a:xfrm>
            <a:off x="7923523" y="630936"/>
            <a:ext cx="3610239" cy="5495544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F1066-EC65-4F3D-8FE8-0CA7C5AC2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Mohammed Ansari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158B8-F9FF-4D51-A373-14307776B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3648" y="6356350"/>
            <a:ext cx="2743200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949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Tesla rival XPeng P7 gets significant self-driving software updates">
            <a:extLst>
              <a:ext uri="{FF2B5EF4-FFF2-40B4-BE49-F238E27FC236}">
                <a16:creationId xmlns:a16="http://schemas.microsoft.com/office/drawing/2014/main" id="{9AA4B0ED-06C2-473D-919B-90EF0B808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18" r="-2" b="4333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Lowdown: The Army's 'New' M-1A2C Abrams Tank Is Coming. | The National  Interest">
            <a:extLst>
              <a:ext uri="{FF2B5EF4-FFF2-40B4-BE49-F238E27FC236}">
                <a16:creationId xmlns:a16="http://schemas.microsoft.com/office/drawing/2014/main" id="{6D37181B-D5F4-4B31-9471-45A6CBDC5D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87" r="-1" b="-1"/>
          <a:stretch/>
        </p:blipFill>
        <p:spPr bwMode="auto"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9" name="Freeform: Shape 78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1" name="Freeform: Shape 80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DA8A77-3D5C-4128-8B2B-79B94B6CB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/>
              <a:t>Project Opportunity 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A0E2C-F05D-40DD-B158-987C83D8D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sz="1800"/>
              <a:t>Military use : The rover’s capability could be enhanced to rival that of a military tank by improving the armor and the weapon placed on top of it</a:t>
            </a:r>
          </a:p>
          <a:p>
            <a:r>
              <a:rPr lang="en-US" sz="1800"/>
              <a:t>Self driving : The rover’s IR sensor could be replaced with other sensors that could track the path a self driving car would have to go on. The phototransistors could also be replaced with something that would detect other stuff that is close to the vehicle</a:t>
            </a:r>
          </a:p>
          <a:p>
            <a:endParaRPr lang="en-US" sz="1800"/>
          </a:p>
          <a:p>
            <a:endParaRPr lang="en-US" sz="1800"/>
          </a:p>
          <a:p>
            <a:pPr lvl="7"/>
            <a:endParaRPr lang="en-US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6F35E-3464-40B1-9ADD-8CC3CEE8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73936" y="6356350"/>
            <a:ext cx="2994766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algn="r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  <a:endParaRPr kumimoji="0" lang="en-US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2F2C5-A1C5-4698-8F8C-30ACEF1CF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9888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3112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4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4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5" name="Rectangle 46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6" name="Freeform: Shape 48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7" name="Freeform: Shape 50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DB5DBF-0759-49DD-8EB7-B5D09D65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Project Sketch </a:t>
            </a:r>
          </a:p>
        </p:txBody>
      </p:sp>
      <p:sp>
        <p:nvSpPr>
          <p:cNvPr id="68" name="Rectangle 5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Rectangle 5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1E675-9E0E-453C-912A-F3A6E3DE5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18374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D54E4-2654-4905-AD29-DAF52E0E1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C0BF9186-0A5F-46DC-8779-C5D19B707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t="10957" r="13834" b="16462"/>
          <a:stretch/>
        </p:blipFill>
        <p:spPr>
          <a:xfrm>
            <a:off x="5172075" y="1057626"/>
            <a:ext cx="6943156" cy="474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10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D4216-6F3C-41B3-B2FF-41CF3E4A7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   |      HW-201 IR 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312DF-1F7C-4E54-921E-4E9C243B0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6022651" cy="369417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It consists of an IR emitter which emits the signal and an IR receiver which detects the reflected signal</a:t>
            </a:r>
          </a:p>
          <a:p>
            <a:r>
              <a:rPr lang="en-US" dirty="0"/>
              <a:t>The IR receiver has a range from 2cm to 30 cm and is adjustable with a potentiometer</a:t>
            </a:r>
          </a:p>
          <a:p>
            <a:r>
              <a:rPr lang="en-US" dirty="0"/>
              <a:t>It has a 35-degree Detection Angle </a:t>
            </a:r>
          </a:p>
          <a:p>
            <a:r>
              <a:rPr lang="en-US" dirty="0"/>
              <a:t>It operates at a DC voltage range of 3.3V – 5V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EA1AB-A0DC-4AEC-AB4F-0C0C12CC5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Mohammed Ansari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607B9C-8E9B-4F5C-B8AF-00AF9E71F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7C3A38C1-5178-42CA-AD60-C9AAD990A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895" y="2378205"/>
            <a:ext cx="4737969" cy="311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633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 11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6" name="Rectangle 115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8" name="Freeform: Shape 117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0" name="Freeform: Shape 119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630BE-B2CD-4315-B187-0E55B8DE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Hardware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20220309_113847 (1)">
            <a:hlinkClick r:id="" action="ppaction://media"/>
            <a:extLst>
              <a:ext uri="{FF2B5EF4-FFF2-40B4-BE49-F238E27FC236}">
                <a16:creationId xmlns:a16="http://schemas.microsoft.com/office/drawing/2014/main" id="{DF295166-8E20-4336-9EE8-D693200BEF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6711" y="111259"/>
            <a:ext cx="3650115" cy="648909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BAFFD-EC79-41CB-BF61-6F44AE15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18374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B3EC-23F6-42E4-8F67-EF353FC2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8665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7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AE39F4-7CFB-4097-B79C-DF1070045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538728" cy="1645920"/>
          </a:xfrm>
        </p:spPr>
        <p:txBody>
          <a:bodyPr>
            <a:normAutofit/>
          </a:bodyPr>
          <a:lstStyle/>
          <a:p>
            <a:r>
              <a:rPr lang="en-US" sz="3200"/>
              <a:t>Hardware	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E5865-2565-409A-B073-8BD2CE14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9240" y="586822"/>
            <a:ext cx="6007608" cy="1645920"/>
          </a:xfrm>
        </p:spPr>
        <p:txBody>
          <a:bodyPr anchor="ctr">
            <a:normAutofit/>
          </a:bodyPr>
          <a:lstStyle/>
          <a:p>
            <a:r>
              <a:rPr lang="en-US" sz="1800"/>
              <a:t>6V Actuator </a:t>
            </a:r>
          </a:p>
          <a:p>
            <a:endParaRPr lang="en-US" sz="1800"/>
          </a:p>
        </p:txBody>
      </p:sp>
      <p:pic>
        <p:nvPicPr>
          <p:cNvPr id="7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92C33068-22BC-44E4-A497-346C4E9B6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30253" y="2729397"/>
            <a:ext cx="3936569" cy="3483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3DB9C5-5373-48C2-B8DD-4AAE8D8C54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0" r="16179"/>
          <a:stretch/>
        </p:blipFill>
        <p:spPr bwMode="auto">
          <a:xfrm>
            <a:off x="7211815" y="2729397"/>
            <a:ext cx="3497014" cy="3483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9F3236-BD15-4E30-81E2-3791B6EAF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29C10-DCB9-4FCD-91E5-DC30D2D6C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624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82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4" name="Rectangle 193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5" name="Rectangle 19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5E1F6-91CB-4F04-B047-611DCEB6E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Hardware	</a:t>
            </a:r>
          </a:p>
        </p:txBody>
      </p:sp>
      <p:sp>
        <p:nvSpPr>
          <p:cNvPr id="196" name="Rectangle: Rounded Corners 195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AA4B8C1D-2CF5-4754-BE27-6B42B0026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5738" y="1263807"/>
            <a:ext cx="6960524" cy="5985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000">
                <a:solidFill>
                  <a:schemeClr val="bg1"/>
                </a:solidFill>
              </a:rPr>
              <a:t>6V Actuator</a:t>
            </a:r>
          </a:p>
        </p:txBody>
      </p:sp>
      <p:pic>
        <p:nvPicPr>
          <p:cNvPr id="7" name="20220308_140541 (1)">
            <a:hlinkClick r:id="" action="ppaction://media"/>
            <a:extLst>
              <a:ext uri="{FF2B5EF4-FFF2-40B4-BE49-F238E27FC236}">
                <a16:creationId xmlns:a16="http://schemas.microsoft.com/office/drawing/2014/main" id="{E94B264F-14A6-4C07-BAF3-D55A414A95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31492" y="2139484"/>
            <a:ext cx="2304287" cy="4096512"/>
          </a:xfrm>
          <a:prstGeom prst="rect">
            <a:avLst/>
          </a:prstGeom>
        </p:spPr>
      </p:pic>
      <p:pic>
        <p:nvPicPr>
          <p:cNvPr id="3" name="20220308_140951_001 (1)">
            <a:hlinkClick r:id="" action="ppaction://media"/>
            <a:extLst>
              <a:ext uri="{FF2B5EF4-FFF2-40B4-BE49-F238E27FC236}">
                <a16:creationId xmlns:a16="http://schemas.microsoft.com/office/drawing/2014/main" id="{DCCA8111-0A09-4E15-B08C-CD999EAF0C8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56222" y="2139484"/>
            <a:ext cx="2304287" cy="4096512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866967-9B9D-423C-A30D-6F101D40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B24355-B279-4961-8994-9BD952F74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14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1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4" name="Rectangle 213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6" name="Rectangle 215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5E1F6-91CB-4F04-B047-611DCEB6E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538728" cy="16459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/>
              <a:t>Hardware	</a:t>
            </a:r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AA4B8C1D-2CF5-4754-BE27-6B42B0026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9240" y="586822"/>
            <a:ext cx="6007608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800"/>
              <a:t>3D Models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7391304-67C1-4655-842E-2B5C13866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1144" y="2729397"/>
            <a:ext cx="4994787" cy="3483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2C7C32-F646-4CEE-B7FD-E2A6F7EB1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781" y="2924866"/>
            <a:ext cx="5523082" cy="309292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866967-9B9D-423C-A30D-6F101D40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B24355-B279-4961-8994-9BD952F74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6248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9175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3AB3AC"/>
      </a:accent1>
      <a:accent2>
        <a:srgbClr val="3189BB"/>
      </a:accent2>
      <a:accent3>
        <a:srgbClr val="4362CD"/>
      </a:accent3>
      <a:accent4>
        <a:srgbClr val="5238BD"/>
      </a:accent4>
      <a:accent5>
        <a:srgbClr val="9743CD"/>
      </a:accent5>
      <a:accent6>
        <a:srgbClr val="BB31B7"/>
      </a:accent6>
      <a:hlink>
        <a:srgbClr val="BF3F46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567</TotalTime>
  <Words>326</Words>
  <Application>Microsoft Office PowerPoint</Application>
  <PresentationFormat>Widescreen</PresentationFormat>
  <Paragraphs>86</Paragraphs>
  <Slides>19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Avenir Next LT Pro</vt:lpstr>
      <vt:lpstr>Calibri</vt:lpstr>
      <vt:lpstr>AccentBoxVTI</vt:lpstr>
      <vt:lpstr>The Drive By Project</vt:lpstr>
      <vt:lpstr>The Project Description &amp; Objectives</vt:lpstr>
      <vt:lpstr>Project Opportunity </vt:lpstr>
      <vt:lpstr>Project Sketch </vt:lpstr>
      <vt:lpstr>Hardware    |      HW-201 IR Sensor</vt:lpstr>
      <vt:lpstr>Hardware</vt:lpstr>
      <vt:lpstr>Hardware </vt:lpstr>
      <vt:lpstr>Hardware </vt:lpstr>
      <vt:lpstr>Hardware </vt:lpstr>
      <vt:lpstr>Software</vt:lpstr>
      <vt:lpstr>Software</vt:lpstr>
      <vt:lpstr>Software</vt:lpstr>
      <vt:lpstr>Software</vt:lpstr>
      <vt:lpstr>Software</vt:lpstr>
      <vt:lpstr>Software</vt:lpstr>
      <vt:lpstr>Gantt</vt:lpstr>
      <vt:lpstr>Overall Budget</vt:lpstr>
      <vt:lpstr>Labor Hours and Material costs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3</dc:title>
  <dc:creator>Manis, Erik</dc:creator>
  <cp:lastModifiedBy>Mohammed Ansari</cp:lastModifiedBy>
  <cp:revision>25</cp:revision>
  <dcterms:created xsi:type="dcterms:W3CDTF">2022-02-02T17:20:00Z</dcterms:created>
  <dcterms:modified xsi:type="dcterms:W3CDTF">2022-03-09T19:28:12Z</dcterms:modified>
</cp:coreProperties>
</file>

<file path=docProps/thumbnail.jpeg>
</file>